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15"/>
  </p:handoutMasterIdLst>
  <p:sldIdLst>
    <p:sldId id="256" r:id="rId5"/>
    <p:sldId id="268" r:id="rId6"/>
    <p:sldId id="267" r:id="rId7"/>
    <p:sldId id="257" r:id="rId8"/>
    <p:sldId id="258" r:id="rId9"/>
    <p:sldId id="259" r:id="rId10"/>
    <p:sldId id="270" r:id="rId11"/>
    <p:sldId id="271" r:id="rId12"/>
    <p:sldId id="260" r:id="rId13"/>
    <p:sldId id="261" r:id="rId1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2" d="100"/>
          <a:sy n="62" d="100"/>
        </p:scale>
        <p:origin x="66"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B590DD6-8401-4257-80C2-3E61E73986E9}" type="datetimeFigureOut">
              <a:rPr lang="en-US" smtClean="0"/>
              <a:t>1/27/2015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C9AFB13-0B04-469C-A687-ADE75B729AA4}" type="slidenum">
              <a:rPr lang="en-US" smtClean="0"/>
              <a:t>‹#›</a:t>
            </a:fld>
            <a:endParaRPr lang="en-US"/>
          </a:p>
        </p:txBody>
      </p:sp>
    </p:spTree>
    <p:extLst>
      <p:ext uri="{BB962C8B-B14F-4D97-AF65-F5344CB8AC3E}">
        <p14:creationId xmlns:p14="http://schemas.microsoft.com/office/powerpoint/2010/main" val="32586777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093196-BD3D-4EED-9FBE-3E6377B7C52C}"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287354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322168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330585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9693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4215606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7093196-BD3D-4EED-9FBE-3E6377B7C52C}"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274282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7093196-BD3D-4EED-9FBE-3E6377B7C52C}"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179986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93196-BD3D-4EED-9FBE-3E6377B7C52C}"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184866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93196-BD3D-4EED-9FBE-3E6377B7C52C}"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126317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93196-BD3D-4EED-9FBE-3E6377B7C52C}"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53605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93196-BD3D-4EED-9FBE-3E6377B7C52C}"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62730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93196-BD3D-4EED-9FBE-3E6377B7C52C}"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61093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93196-BD3D-4EED-9FBE-3E6377B7C52C}"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226623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93196-BD3D-4EED-9FBE-3E6377B7C52C}"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120055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93196-BD3D-4EED-9FBE-3E6377B7C52C}"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76257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402418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93196-BD3D-4EED-9FBE-3E6377B7C52C}"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1D357-8BA0-465E-BF3D-760CE635B1C0}" type="slidenum">
              <a:rPr lang="en-US" smtClean="0"/>
              <a:t>‹#›</a:t>
            </a:fld>
            <a:endParaRPr lang="en-US"/>
          </a:p>
        </p:txBody>
      </p:sp>
    </p:spTree>
    <p:extLst>
      <p:ext uri="{BB962C8B-B14F-4D97-AF65-F5344CB8AC3E}">
        <p14:creationId xmlns:p14="http://schemas.microsoft.com/office/powerpoint/2010/main" val="366358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7093196-BD3D-4EED-9FBE-3E6377B7C52C}" type="datetimeFigureOut">
              <a:rPr lang="en-US" smtClean="0"/>
              <a:t>1/27/2015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971D357-8BA0-465E-BF3D-760CE635B1C0}" type="slidenum">
              <a:rPr lang="en-US" smtClean="0"/>
              <a:t>‹#›</a:t>
            </a:fld>
            <a:endParaRPr lang="en-US"/>
          </a:p>
        </p:txBody>
      </p:sp>
    </p:spTree>
    <p:extLst>
      <p:ext uri="{BB962C8B-B14F-4D97-AF65-F5344CB8AC3E}">
        <p14:creationId xmlns:p14="http://schemas.microsoft.com/office/powerpoint/2010/main" val="26828304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Evidence and Elaboration</a:t>
            </a:r>
            <a:endParaRPr lang="en-US" sz="6000" b="1" dirty="0"/>
          </a:p>
        </p:txBody>
      </p:sp>
      <p:sp>
        <p:nvSpPr>
          <p:cNvPr id="3" name="Subtitle 2"/>
          <p:cNvSpPr>
            <a:spLocks noGrp="1"/>
          </p:cNvSpPr>
          <p:nvPr>
            <p:ph type="subTitle" idx="1"/>
          </p:nvPr>
        </p:nvSpPr>
        <p:spPr/>
        <p:txBody>
          <a:bodyPr>
            <a:normAutofit/>
          </a:bodyPr>
          <a:lstStyle/>
          <a:p>
            <a:r>
              <a:rPr lang="en-US" sz="2800" dirty="0" smtClean="0"/>
              <a:t>Building Support for your Claim</a:t>
            </a:r>
            <a:endParaRPr lang="en-US" sz="2800" dirty="0"/>
          </a:p>
        </p:txBody>
      </p:sp>
    </p:spTree>
    <p:extLst>
      <p:ext uri="{BB962C8B-B14F-4D97-AF65-F5344CB8AC3E}">
        <p14:creationId xmlns:p14="http://schemas.microsoft.com/office/powerpoint/2010/main" val="3046949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2" cy="970450"/>
          </a:xfrm>
        </p:spPr>
        <p:txBody>
          <a:bodyPr/>
          <a:lstStyle/>
          <a:p>
            <a:r>
              <a:rPr lang="en-US" b="1" dirty="0"/>
              <a:t>Practice, Practice, Practice</a:t>
            </a:r>
            <a:r>
              <a:rPr lang="en-US" b="1" dirty="0" smtClean="0"/>
              <a:t>! YOUR TASK:</a:t>
            </a:r>
            <a:endParaRPr lang="en-US" dirty="0"/>
          </a:p>
        </p:txBody>
      </p:sp>
      <p:sp>
        <p:nvSpPr>
          <p:cNvPr id="3" name="Content Placeholder 2"/>
          <p:cNvSpPr>
            <a:spLocks noGrp="1"/>
          </p:cNvSpPr>
          <p:nvPr>
            <p:ph idx="1"/>
          </p:nvPr>
        </p:nvSpPr>
        <p:spPr>
          <a:xfrm>
            <a:off x="550032" y="970450"/>
            <a:ext cx="11081288" cy="5492342"/>
          </a:xfrm>
        </p:spPr>
        <p:txBody>
          <a:bodyPr>
            <a:normAutofit fontScale="92500"/>
          </a:bodyPr>
          <a:lstStyle/>
          <a:p>
            <a:r>
              <a:rPr lang="en-US" sz="3600" dirty="0" smtClean="0"/>
              <a:t>Draft a written version of your body paragraph for the “American Dream: Dead or Alive” prompt. (You should already have your introductory paragraph completed.)</a:t>
            </a:r>
          </a:p>
          <a:p>
            <a:pPr marL="450000" lvl="1" indent="0">
              <a:buNone/>
            </a:pPr>
            <a:r>
              <a:rPr lang="en-US" sz="3400" b="1" u="sng" dirty="0" smtClean="0"/>
              <a:t>PROMPT</a:t>
            </a:r>
            <a:r>
              <a:rPr lang="en-US" sz="3400" dirty="0" smtClean="0"/>
              <a:t>: </a:t>
            </a:r>
            <a:r>
              <a:rPr lang="en-US" sz="3600" dirty="0">
                <a:effectLst/>
              </a:rPr>
              <a:t>Take the stance that the American Dream is NOT achievable, using evidence to support your claim from “The Price Tag of the American Dream,” while refuting the counter claim presented in “Sharing the American Dream</a:t>
            </a:r>
            <a:r>
              <a:rPr lang="en-US" sz="3600" dirty="0" smtClean="0">
                <a:effectLst/>
              </a:rPr>
              <a:t>.”</a:t>
            </a:r>
            <a:endParaRPr lang="en-US" sz="3400" dirty="0" smtClean="0"/>
          </a:p>
          <a:p>
            <a:r>
              <a:rPr lang="en-US" sz="3600" dirty="0" smtClean="0"/>
              <a:t>After finishing your written draft, upload to the designated </a:t>
            </a:r>
            <a:r>
              <a:rPr lang="en-US" sz="3600" dirty="0" err="1" smtClean="0"/>
              <a:t>Padlet</a:t>
            </a:r>
            <a:r>
              <a:rPr lang="en-US" sz="3600" dirty="0" smtClean="0"/>
              <a:t> page.</a:t>
            </a:r>
            <a:endParaRPr lang="en-US" sz="3600" dirty="0"/>
          </a:p>
        </p:txBody>
      </p:sp>
    </p:spTree>
    <p:extLst>
      <p:ext uri="{BB962C8B-B14F-4D97-AF65-F5344CB8AC3E}">
        <p14:creationId xmlns:p14="http://schemas.microsoft.com/office/powerpoint/2010/main" val="3520988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talk about the WRITING FSA</a:t>
            </a:r>
            <a:endParaRPr lang="en-US" dirty="0"/>
          </a:p>
        </p:txBody>
      </p:sp>
      <p:pic>
        <p:nvPicPr>
          <p:cNvPr id="4" name="Picture 3"/>
          <p:cNvPicPr>
            <a:picLocks noChangeAspect="1"/>
          </p:cNvPicPr>
          <p:nvPr/>
        </p:nvPicPr>
        <p:blipFill>
          <a:blip r:embed="rId2"/>
          <a:stretch>
            <a:fillRect/>
          </a:stretch>
        </p:blipFill>
        <p:spPr>
          <a:xfrm>
            <a:off x="348891" y="1688767"/>
            <a:ext cx="2986508" cy="4773210"/>
          </a:xfrm>
          <a:prstGeom prst="rect">
            <a:avLst/>
          </a:prstGeom>
        </p:spPr>
      </p:pic>
      <p:sp>
        <p:nvSpPr>
          <p:cNvPr id="5" name="TextBox 4"/>
          <p:cNvSpPr txBox="1"/>
          <p:nvPr/>
        </p:nvSpPr>
        <p:spPr>
          <a:xfrm>
            <a:off x="3572645" y="1563157"/>
            <a:ext cx="7452314" cy="4893647"/>
          </a:xfrm>
          <a:prstGeom prst="rect">
            <a:avLst/>
          </a:prstGeom>
          <a:noFill/>
        </p:spPr>
        <p:txBody>
          <a:bodyPr wrap="square" rtlCol="0">
            <a:spAutoFit/>
          </a:bodyPr>
          <a:lstStyle/>
          <a:p>
            <a:r>
              <a:rPr lang="en-US" sz="2400" dirty="0" smtClean="0"/>
              <a:t>The real test is in a few short weeks!  You have come a LONG WAY and I am very proud of each of you!</a:t>
            </a:r>
          </a:p>
          <a:p>
            <a:endParaRPr lang="en-US" sz="2400" dirty="0"/>
          </a:p>
          <a:p>
            <a:r>
              <a:rPr lang="en-US" sz="2400" dirty="0" smtClean="0"/>
              <a:t>BUT!  There is still a lot of work to do to make sure you will do your best on the test!  Based on the results from the 3</a:t>
            </a:r>
            <a:r>
              <a:rPr lang="en-US" sz="2400" baseline="30000" dirty="0" smtClean="0"/>
              <a:t>rd</a:t>
            </a:r>
            <a:r>
              <a:rPr lang="en-US" sz="2400" dirty="0" smtClean="0"/>
              <a:t> FPMA, we need to practice:</a:t>
            </a:r>
          </a:p>
          <a:p>
            <a:endParaRPr lang="en-US" sz="2400" dirty="0"/>
          </a:p>
          <a:p>
            <a:pPr marL="342900" indent="-342900">
              <a:buFont typeface="+mj-lt"/>
              <a:buAutoNum type="arabicPeriod"/>
            </a:pPr>
            <a:r>
              <a:rPr lang="en-US" sz="2400" dirty="0" smtClean="0"/>
              <a:t>Not using personal pronouns</a:t>
            </a:r>
          </a:p>
          <a:p>
            <a:pPr marL="342900" indent="-342900">
              <a:buFont typeface="+mj-lt"/>
              <a:buAutoNum type="arabicPeriod"/>
            </a:pPr>
            <a:r>
              <a:rPr lang="en-US" sz="2400" dirty="0" smtClean="0"/>
              <a:t>Creating clear and precise claims/controlling ideas</a:t>
            </a:r>
          </a:p>
          <a:p>
            <a:pPr marL="342900" indent="-342900">
              <a:buFont typeface="+mj-lt"/>
              <a:buAutoNum type="arabicPeriod"/>
            </a:pPr>
            <a:r>
              <a:rPr lang="en-US" sz="2400" dirty="0" smtClean="0"/>
              <a:t>Using a variety of different kinds of evidence</a:t>
            </a:r>
          </a:p>
          <a:p>
            <a:pPr marL="342900" indent="-342900">
              <a:buFont typeface="+mj-lt"/>
              <a:buAutoNum type="arabicPeriod"/>
            </a:pPr>
            <a:r>
              <a:rPr lang="en-US" sz="2400" dirty="0" smtClean="0"/>
              <a:t>ELABORATING on cited evidence and CONNECTING it to your claim/controlling idea</a:t>
            </a:r>
          </a:p>
          <a:p>
            <a:pPr marL="342900" indent="-342900">
              <a:buFont typeface="+mj-lt"/>
              <a:buAutoNum type="arabicPeriod"/>
            </a:pPr>
            <a:r>
              <a:rPr lang="en-US" sz="2400" dirty="0" smtClean="0"/>
              <a:t>Creating clear conclusions </a:t>
            </a:r>
            <a:endParaRPr lang="en-US" sz="2400" dirty="0"/>
          </a:p>
        </p:txBody>
      </p:sp>
    </p:spTree>
    <p:extLst>
      <p:ext uri="{BB962C8B-B14F-4D97-AF65-F5344CB8AC3E}">
        <p14:creationId xmlns:p14="http://schemas.microsoft.com/office/powerpoint/2010/main" val="1159251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85" y="408122"/>
            <a:ext cx="10353762" cy="970450"/>
          </a:xfrm>
        </p:spPr>
        <p:txBody>
          <a:bodyPr/>
          <a:lstStyle/>
          <a:p>
            <a:r>
              <a:rPr lang="en-US" dirty="0" smtClean="0"/>
              <a:t>NO Personal Pronouns!</a:t>
            </a:r>
            <a:endParaRPr lang="en-US" dirty="0"/>
          </a:p>
        </p:txBody>
      </p:sp>
      <p:sp>
        <p:nvSpPr>
          <p:cNvPr id="3" name="Content Placeholder 2"/>
          <p:cNvSpPr>
            <a:spLocks noGrp="1"/>
          </p:cNvSpPr>
          <p:nvPr>
            <p:ph idx="1"/>
          </p:nvPr>
        </p:nvSpPr>
        <p:spPr>
          <a:xfrm>
            <a:off x="0" y="1645380"/>
            <a:ext cx="10353762" cy="1631129"/>
          </a:xfrm>
        </p:spPr>
        <p:txBody>
          <a:bodyPr>
            <a:normAutofit/>
          </a:bodyPr>
          <a:lstStyle/>
          <a:p>
            <a:pPr marL="36900" indent="0" algn="ctr">
              <a:buNone/>
            </a:pPr>
            <a:r>
              <a:rPr lang="en-US" sz="3600" dirty="0" smtClean="0"/>
              <a:t>But how can I say my opinion without using</a:t>
            </a:r>
          </a:p>
          <a:p>
            <a:pPr marL="36900" indent="0" algn="ctr">
              <a:buNone/>
            </a:pPr>
            <a:r>
              <a:rPr lang="en-US" sz="3600" dirty="0" smtClean="0"/>
              <a:t>I … ME … YOU … MY … MINE????</a:t>
            </a:r>
            <a:endParaRPr lang="en-US" sz="3600" dirty="0"/>
          </a:p>
        </p:txBody>
      </p:sp>
      <p:pic>
        <p:nvPicPr>
          <p:cNvPr id="4" name="Picture 3"/>
          <p:cNvPicPr>
            <a:picLocks noChangeAspect="1"/>
          </p:cNvPicPr>
          <p:nvPr/>
        </p:nvPicPr>
        <p:blipFill>
          <a:blip r:embed="rId2"/>
          <a:stretch>
            <a:fillRect/>
          </a:stretch>
        </p:blipFill>
        <p:spPr>
          <a:xfrm>
            <a:off x="7310068" y="3341840"/>
            <a:ext cx="4063782" cy="2895445"/>
          </a:xfrm>
          <a:prstGeom prst="rect">
            <a:avLst/>
          </a:prstGeom>
        </p:spPr>
      </p:pic>
      <p:sp>
        <p:nvSpPr>
          <p:cNvPr id="6" name="TextBox 5"/>
          <p:cNvSpPr txBox="1"/>
          <p:nvPr/>
        </p:nvSpPr>
        <p:spPr>
          <a:xfrm>
            <a:off x="247972" y="3998563"/>
            <a:ext cx="6741763" cy="1446550"/>
          </a:xfrm>
          <a:prstGeom prst="rect">
            <a:avLst/>
          </a:prstGeom>
          <a:noFill/>
        </p:spPr>
        <p:txBody>
          <a:bodyPr wrap="square" rtlCol="0">
            <a:spAutoFit/>
          </a:bodyPr>
          <a:lstStyle/>
          <a:p>
            <a:r>
              <a:rPr lang="en-US" sz="4400" dirty="0" smtClean="0"/>
              <a:t>Say the same idea, but take out the pronoun! </a:t>
            </a:r>
            <a:endParaRPr lang="en-US" sz="4400" dirty="0"/>
          </a:p>
        </p:txBody>
      </p:sp>
    </p:spTree>
    <p:extLst>
      <p:ext uri="{BB962C8B-B14F-4D97-AF65-F5344CB8AC3E}">
        <p14:creationId xmlns:p14="http://schemas.microsoft.com/office/powerpoint/2010/main" val="308641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798" y="0"/>
            <a:ext cx="10353762" cy="970450"/>
          </a:xfrm>
        </p:spPr>
        <p:txBody>
          <a:bodyPr/>
          <a:lstStyle/>
          <a:p>
            <a:r>
              <a:rPr lang="en-US" b="1" dirty="0" smtClean="0"/>
              <a:t>Types of Evidence-Based Elaboration</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0685726"/>
              </p:ext>
            </p:extLst>
          </p:nvPr>
        </p:nvGraphicFramePr>
        <p:xfrm>
          <a:off x="-1" y="970449"/>
          <a:ext cx="12192002" cy="5887550"/>
        </p:xfrm>
        <a:graphic>
          <a:graphicData uri="http://schemas.openxmlformats.org/drawingml/2006/table">
            <a:tbl>
              <a:tblPr firstRow="1" bandRow="1">
                <a:tableStyleId>{3C2FFA5D-87B4-456A-9821-1D502468CF0F}</a:tableStyleId>
              </a:tblPr>
              <a:tblGrid>
                <a:gridCol w="1797804"/>
                <a:gridCol w="2712204"/>
                <a:gridCol w="7681994"/>
              </a:tblGrid>
              <a:tr h="466325">
                <a:tc>
                  <a:txBody>
                    <a:bodyPr/>
                    <a:lstStyle/>
                    <a:p>
                      <a:pPr algn="ctr"/>
                      <a:r>
                        <a:rPr lang="en-US" sz="2400" dirty="0" smtClean="0"/>
                        <a:t>TYPE</a:t>
                      </a:r>
                      <a:endParaRPr lang="en-US" sz="2400" dirty="0"/>
                    </a:p>
                  </a:txBody>
                  <a:tcPr/>
                </a:tc>
                <a:tc>
                  <a:txBody>
                    <a:bodyPr/>
                    <a:lstStyle/>
                    <a:p>
                      <a:pPr algn="ctr"/>
                      <a:r>
                        <a:rPr lang="en-US" sz="2400" dirty="0" smtClean="0"/>
                        <a:t>DESCRIPTION</a:t>
                      </a:r>
                      <a:endParaRPr lang="en-US" sz="2400" dirty="0"/>
                    </a:p>
                  </a:txBody>
                  <a:tcPr/>
                </a:tc>
                <a:tc>
                  <a:txBody>
                    <a:bodyPr/>
                    <a:lstStyle/>
                    <a:p>
                      <a:pPr algn="ctr"/>
                      <a:r>
                        <a:rPr lang="en-US" sz="2400" dirty="0" smtClean="0"/>
                        <a:t>EXAMPLE</a:t>
                      </a:r>
                      <a:endParaRPr lang="en-US" sz="2400" dirty="0"/>
                    </a:p>
                  </a:txBody>
                  <a:tcPr/>
                </a:tc>
              </a:tr>
              <a:tr h="1803122">
                <a:tc>
                  <a:txBody>
                    <a:bodyPr/>
                    <a:lstStyle/>
                    <a:p>
                      <a:r>
                        <a:rPr lang="en-US" sz="2200" dirty="0" smtClean="0"/>
                        <a:t>Explanation</a:t>
                      </a:r>
                      <a:endParaRPr lang="en-US" sz="2200" dirty="0"/>
                    </a:p>
                  </a:txBody>
                  <a:tcPr/>
                </a:tc>
                <a:tc>
                  <a:txBody>
                    <a:bodyPr/>
                    <a:lstStyle/>
                    <a:p>
                      <a:r>
                        <a:rPr lang="en-US" sz="2200" dirty="0" smtClean="0"/>
                        <a:t>Explain the evidence provided. (Often</a:t>
                      </a:r>
                      <a:r>
                        <a:rPr lang="en-US" sz="2200" baseline="0" dirty="0" smtClean="0"/>
                        <a:t> used when a direct quote is given.)</a:t>
                      </a:r>
                      <a:endParaRPr lang="en-US" sz="2200" i="1" dirty="0"/>
                    </a:p>
                  </a:txBody>
                  <a:tcPr/>
                </a:tc>
                <a:tc>
                  <a:txBody>
                    <a:bodyPr/>
                    <a:lstStyle/>
                    <a:p>
                      <a:r>
                        <a:rPr lang="en-US" sz="2200" u="sng" dirty="0" smtClean="0"/>
                        <a:t>Evidence</a:t>
                      </a:r>
                      <a:r>
                        <a:rPr lang="en-US" sz="2200" dirty="0" smtClean="0"/>
                        <a:t>: </a:t>
                      </a:r>
                      <a:r>
                        <a:rPr lang="en-US" sz="2200" u="none" dirty="0" smtClean="0"/>
                        <a:t>According to authors, Africa lost more than 60% of its elephants</a:t>
                      </a:r>
                      <a:r>
                        <a:rPr lang="en-US" sz="2200" u="none" baseline="0" dirty="0" smtClean="0"/>
                        <a:t> to poachers over the last ten years.</a:t>
                      </a:r>
                    </a:p>
                    <a:p>
                      <a:r>
                        <a:rPr lang="en-US" sz="2200" u="sng" baseline="0" dirty="0" smtClean="0"/>
                        <a:t>Elaboration</a:t>
                      </a:r>
                      <a:r>
                        <a:rPr lang="en-US" sz="2200" baseline="0" dirty="0" smtClean="0"/>
                        <a:t>: That is more than half of all the elephants in the country, meaning that at this speed, the elephants could soon die out.</a:t>
                      </a:r>
                      <a:endParaRPr lang="en-US" sz="2200" b="1" dirty="0">
                        <a:solidFill>
                          <a:schemeClr val="accent3"/>
                        </a:solidFill>
                      </a:endParaRPr>
                    </a:p>
                  </a:txBody>
                  <a:tcPr/>
                </a:tc>
              </a:tr>
              <a:tr h="1814981">
                <a:tc>
                  <a:txBody>
                    <a:bodyPr/>
                    <a:lstStyle/>
                    <a:p>
                      <a:r>
                        <a:rPr lang="en-US" sz="2200" dirty="0" smtClean="0"/>
                        <a:t>Evaluation</a:t>
                      </a:r>
                      <a:endParaRPr lang="en-US" sz="2200" dirty="0"/>
                    </a:p>
                  </a:txBody>
                  <a:tcPr/>
                </a:tc>
                <a:tc>
                  <a:txBody>
                    <a:bodyPr/>
                    <a:lstStyle/>
                    <a:p>
                      <a:r>
                        <a:rPr lang="en-US" sz="2200" dirty="0" smtClean="0"/>
                        <a:t>Evaluate the evidence </a:t>
                      </a:r>
                      <a:r>
                        <a:rPr lang="en-US" sz="2200" u="sng" dirty="0" smtClean="0"/>
                        <a:t>based on other</a:t>
                      </a:r>
                      <a:r>
                        <a:rPr lang="en-US" sz="2200" u="sng" baseline="0" dirty="0" smtClean="0"/>
                        <a:t> facts in the passages</a:t>
                      </a:r>
                      <a:r>
                        <a:rPr lang="en-US" sz="2200" u="none" baseline="0" dirty="0" smtClean="0"/>
                        <a:t>.</a:t>
                      </a:r>
                      <a:endParaRPr lang="en-US" sz="2200" dirty="0"/>
                    </a:p>
                  </a:txBody>
                  <a:tcPr/>
                </a:tc>
                <a:tc>
                  <a:txBody>
                    <a:bodyPr/>
                    <a:lstStyle/>
                    <a:p>
                      <a:r>
                        <a:rPr lang="en-US" sz="2200" u="sng" dirty="0" smtClean="0"/>
                        <a:t>Evidence</a:t>
                      </a:r>
                      <a:r>
                        <a:rPr lang="en-US" sz="2200" u="none" dirty="0" smtClean="0"/>
                        <a:t>:</a:t>
                      </a:r>
                      <a:r>
                        <a:rPr lang="en-US" sz="2200" u="none" baseline="0" dirty="0" smtClean="0"/>
                        <a:t> Surveys indicate that many citizens do not even realize that the elephants die when poachers get the ivory.</a:t>
                      </a:r>
                    </a:p>
                    <a:p>
                      <a:r>
                        <a:rPr lang="en-US" sz="2200" u="sng" baseline="0" dirty="0" smtClean="0"/>
                        <a:t>Elaboration</a:t>
                      </a:r>
                      <a:r>
                        <a:rPr lang="en-US" sz="2200" u="none" baseline="0" dirty="0" smtClean="0"/>
                        <a:t>: However, this is not a good enough reason to let this practice continue, since groups like CITE educate their citizens with such facts.</a:t>
                      </a:r>
                      <a:endParaRPr lang="en-US" sz="2200" b="1" u="sng" dirty="0">
                        <a:solidFill>
                          <a:schemeClr val="accent3"/>
                        </a:solidFill>
                      </a:endParaRPr>
                    </a:p>
                  </a:txBody>
                  <a:tcPr/>
                </a:tc>
              </a:tr>
              <a:tr h="1803122">
                <a:tc>
                  <a:txBody>
                    <a:bodyPr/>
                    <a:lstStyle/>
                    <a:p>
                      <a:r>
                        <a:rPr lang="en-US" sz="2200" dirty="0" smtClean="0"/>
                        <a:t>Definition</a:t>
                      </a:r>
                      <a:endParaRPr lang="en-US" sz="2200" dirty="0"/>
                    </a:p>
                  </a:txBody>
                  <a:tcPr/>
                </a:tc>
                <a:tc>
                  <a:txBody>
                    <a:bodyPr/>
                    <a:lstStyle/>
                    <a:p>
                      <a:r>
                        <a:rPr lang="en-US" sz="2200" dirty="0" smtClean="0"/>
                        <a:t>Defining concept or idea to help your reader better understand the evidence.</a:t>
                      </a:r>
                      <a:endParaRPr lang="en-US" sz="2200" dirty="0"/>
                    </a:p>
                  </a:txBody>
                  <a:tcPr/>
                </a:tc>
                <a:tc>
                  <a:txBody>
                    <a:bodyPr/>
                    <a:lstStyle/>
                    <a:p>
                      <a:r>
                        <a:rPr lang="en-US" sz="2200" u="sng" dirty="0" smtClean="0"/>
                        <a:t>Evidence</a:t>
                      </a:r>
                      <a:r>
                        <a:rPr lang="en-US" sz="2200" u="none" dirty="0" smtClean="0"/>
                        <a:t>:</a:t>
                      </a:r>
                      <a:r>
                        <a:rPr lang="en-US" sz="2200" u="none" baseline="0" dirty="0" smtClean="0"/>
                        <a:t> Colony collapse disorder (CCD) is one possible reason why honeybees are disappearing.</a:t>
                      </a:r>
                    </a:p>
                    <a:p>
                      <a:r>
                        <a:rPr lang="en-US" sz="2200" u="sng" baseline="0" dirty="0" smtClean="0"/>
                        <a:t>Elaboration</a:t>
                      </a:r>
                      <a:r>
                        <a:rPr lang="en-US" sz="2200" u="none" baseline="0" dirty="0" smtClean="0"/>
                        <a:t>: Colony collapse disorder is when bees leave their nest but never return. Scientists are searching for the cause.</a:t>
                      </a:r>
                      <a:endParaRPr lang="en-US" sz="2200" b="0" u="sng" dirty="0">
                        <a:solidFill>
                          <a:schemeClr val="accent3"/>
                        </a:solidFill>
                      </a:endParaRPr>
                    </a:p>
                  </a:txBody>
                  <a:tcPr/>
                </a:tc>
              </a:tr>
            </a:tbl>
          </a:graphicData>
        </a:graphic>
      </p:graphicFrame>
    </p:spTree>
    <p:extLst>
      <p:ext uri="{BB962C8B-B14F-4D97-AF65-F5344CB8AC3E}">
        <p14:creationId xmlns:p14="http://schemas.microsoft.com/office/powerpoint/2010/main" val="3258848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2" cy="970450"/>
          </a:xfrm>
        </p:spPr>
        <p:txBody>
          <a:bodyPr/>
          <a:lstStyle/>
          <a:p>
            <a:r>
              <a:rPr lang="en-US" b="1" dirty="0"/>
              <a:t>Types of Evidence-Based Elaboration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4463519"/>
              </p:ext>
            </p:extLst>
          </p:nvPr>
        </p:nvGraphicFramePr>
        <p:xfrm>
          <a:off x="1" y="970451"/>
          <a:ext cx="12191998" cy="5887549"/>
        </p:xfrm>
        <a:graphic>
          <a:graphicData uri="http://schemas.openxmlformats.org/drawingml/2006/table">
            <a:tbl>
              <a:tblPr firstRow="1" bandRow="1">
                <a:tableStyleId>{3C2FFA5D-87B4-456A-9821-1D502468CF0F}</a:tableStyleId>
              </a:tblPr>
              <a:tblGrid>
                <a:gridCol w="1890792"/>
                <a:gridCol w="2433234"/>
                <a:gridCol w="7867972"/>
              </a:tblGrid>
              <a:tr h="534388">
                <a:tc>
                  <a:txBody>
                    <a:bodyPr/>
                    <a:lstStyle/>
                    <a:p>
                      <a:pPr algn="ctr"/>
                      <a:r>
                        <a:rPr lang="en-US" sz="2400" dirty="0" smtClean="0"/>
                        <a:t>TYPE</a:t>
                      </a:r>
                      <a:endParaRPr lang="en-US" sz="2400" dirty="0"/>
                    </a:p>
                  </a:txBody>
                  <a:tcPr/>
                </a:tc>
                <a:tc>
                  <a:txBody>
                    <a:bodyPr/>
                    <a:lstStyle/>
                    <a:p>
                      <a:pPr algn="ctr"/>
                      <a:r>
                        <a:rPr lang="en-US" sz="2400" dirty="0" smtClean="0"/>
                        <a:t>DESCRIPTION</a:t>
                      </a:r>
                      <a:endParaRPr lang="en-US" sz="2400" dirty="0"/>
                    </a:p>
                  </a:txBody>
                  <a:tcPr/>
                </a:tc>
                <a:tc>
                  <a:txBody>
                    <a:bodyPr/>
                    <a:lstStyle/>
                    <a:p>
                      <a:pPr algn="ctr"/>
                      <a:r>
                        <a:rPr lang="en-US" sz="2400" dirty="0" smtClean="0"/>
                        <a:t>EXAMPLE</a:t>
                      </a:r>
                      <a:endParaRPr lang="en-US" sz="2400" dirty="0"/>
                    </a:p>
                  </a:txBody>
                  <a:tcPr/>
                </a:tc>
              </a:tr>
              <a:tr h="1784387">
                <a:tc>
                  <a:txBody>
                    <a:bodyPr/>
                    <a:lstStyle/>
                    <a:p>
                      <a:r>
                        <a:rPr lang="en-US" sz="2200" dirty="0" smtClean="0"/>
                        <a:t>Analyze</a:t>
                      </a:r>
                      <a:r>
                        <a:rPr lang="en-US" sz="2200" baseline="0" dirty="0" smtClean="0"/>
                        <a:t> (Compare)</a:t>
                      </a:r>
                      <a:endParaRPr lang="en-US" sz="2200" dirty="0"/>
                    </a:p>
                  </a:txBody>
                  <a:tcPr/>
                </a:tc>
                <a:tc>
                  <a:txBody>
                    <a:bodyPr/>
                    <a:lstStyle/>
                    <a:p>
                      <a:r>
                        <a:rPr lang="en-US" sz="2200" dirty="0" smtClean="0"/>
                        <a:t>Provide a comparison to the evidence.</a:t>
                      </a:r>
                      <a:endParaRPr lang="en-US" sz="2200" dirty="0"/>
                    </a:p>
                  </a:txBody>
                  <a:tcPr/>
                </a:tc>
                <a:tc>
                  <a:txBody>
                    <a:bodyPr/>
                    <a:lstStyle/>
                    <a:p>
                      <a:r>
                        <a:rPr lang="en-US" sz="2200" u="sng" dirty="0" smtClean="0"/>
                        <a:t>Evidence</a:t>
                      </a:r>
                      <a:r>
                        <a:rPr lang="en-US" sz="2200" u="none" dirty="0" smtClean="0"/>
                        <a:t>: As the polar</a:t>
                      </a:r>
                      <a:r>
                        <a:rPr lang="en-US" sz="2200" u="none" baseline="0" dirty="0" smtClean="0"/>
                        <a:t> ice melts, polar bears become less afraid of humans as they look for food.</a:t>
                      </a:r>
                    </a:p>
                    <a:p>
                      <a:r>
                        <a:rPr lang="en-US" sz="2200" u="sng" baseline="0" dirty="0" smtClean="0"/>
                        <a:t>Elaboration</a:t>
                      </a:r>
                      <a:r>
                        <a:rPr lang="en-US" sz="2200" u="none" baseline="0" dirty="0" smtClean="0"/>
                        <a:t>: The graphic provided shows a polar bear trying to get into a truck. Thus, as their habitat disappears, they search elsewhere, finding food wherever possible.</a:t>
                      </a:r>
                      <a:endParaRPr lang="en-US" sz="2200" u="sng" dirty="0">
                        <a:solidFill>
                          <a:schemeClr val="accent3"/>
                        </a:solidFill>
                      </a:endParaRPr>
                    </a:p>
                  </a:txBody>
                  <a:tcPr/>
                </a:tc>
              </a:tr>
              <a:tr h="1784387">
                <a:tc>
                  <a:txBody>
                    <a:bodyPr/>
                    <a:lstStyle/>
                    <a:p>
                      <a:r>
                        <a:rPr lang="en-US" sz="2200" dirty="0" smtClean="0"/>
                        <a:t>Analyze (Prediction)</a:t>
                      </a:r>
                      <a:endParaRPr lang="en-US" sz="2200" dirty="0"/>
                    </a:p>
                  </a:txBody>
                  <a:tcPr/>
                </a:tc>
                <a:tc>
                  <a:txBody>
                    <a:bodyPr/>
                    <a:lstStyle/>
                    <a:p>
                      <a:r>
                        <a:rPr lang="en-US" sz="2200" dirty="0" smtClean="0"/>
                        <a:t>Analyze the evidence</a:t>
                      </a:r>
                      <a:r>
                        <a:rPr lang="en-US" sz="2200" baseline="0" dirty="0" smtClean="0"/>
                        <a:t> and make a prediction based on evidence in the text.</a:t>
                      </a:r>
                      <a:endParaRPr lang="en-US" sz="2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u="sng" dirty="0" smtClean="0"/>
                        <a:t>Evidence</a:t>
                      </a:r>
                      <a:r>
                        <a:rPr lang="en-US" sz="2200" u="none" baseline="0" dirty="0" smtClean="0"/>
                        <a:t>: Colony collapse disorder (CCD) is one possible reason why honeybees are disappearing.</a:t>
                      </a:r>
                    </a:p>
                    <a:p>
                      <a:pPr marL="0" marR="0" indent="0" algn="l" defTabSz="457200" rtl="0" eaLnBrk="1" fontAlgn="auto" latinLnBrk="0" hangingPunct="1">
                        <a:lnSpc>
                          <a:spcPct val="100000"/>
                        </a:lnSpc>
                        <a:spcBef>
                          <a:spcPts val="0"/>
                        </a:spcBef>
                        <a:spcAft>
                          <a:spcPts val="0"/>
                        </a:spcAft>
                        <a:buClrTx/>
                        <a:buSzTx/>
                        <a:buFontTx/>
                        <a:buNone/>
                        <a:tabLst/>
                        <a:defRPr/>
                      </a:pPr>
                      <a:r>
                        <a:rPr lang="en-US" sz="2200" u="sng" baseline="0" dirty="0" smtClean="0"/>
                        <a:t>Elaboration</a:t>
                      </a:r>
                      <a:r>
                        <a:rPr lang="en-US" sz="2200" u="none" baseline="0" dirty="0" smtClean="0"/>
                        <a:t>: If this continues to happen and bees keep leaving their hives, crops will fail, costing farmers millions of dollars.</a:t>
                      </a:r>
                    </a:p>
                    <a:p>
                      <a:endParaRPr lang="en-US" sz="2200" u="sng" dirty="0"/>
                    </a:p>
                  </a:txBody>
                  <a:tcPr/>
                </a:tc>
              </a:tr>
              <a:tr h="1784387">
                <a:tc>
                  <a:txBody>
                    <a:bodyPr/>
                    <a:lstStyle/>
                    <a:p>
                      <a:r>
                        <a:rPr lang="en-US" sz="2200" dirty="0" smtClean="0"/>
                        <a:t>Analyze (Cause/Effect Relationships)</a:t>
                      </a:r>
                      <a:endParaRPr lang="en-US" sz="2200" dirty="0"/>
                    </a:p>
                  </a:txBody>
                  <a:tcPr/>
                </a:tc>
                <a:tc>
                  <a:txBody>
                    <a:bodyPr/>
                    <a:lstStyle/>
                    <a:p>
                      <a:r>
                        <a:rPr lang="en-US" sz="2200" dirty="0" smtClean="0"/>
                        <a:t>Analyze the evidence to show a likely cause and effect relationship.</a:t>
                      </a:r>
                      <a:endParaRPr lang="en-US" sz="2200" dirty="0"/>
                    </a:p>
                  </a:txBody>
                  <a:tcPr/>
                </a:tc>
                <a:tc>
                  <a:txBody>
                    <a:bodyPr/>
                    <a:lstStyle/>
                    <a:p>
                      <a:r>
                        <a:rPr lang="en-US" sz="2200" u="sng" dirty="0" smtClean="0"/>
                        <a:t>Evidence</a:t>
                      </a:r>
                      <a:r>
                        <a:rPr lang="en-US" sz="2200" u="none" dirty="0" smtClean="0"/>
                        <a:t>:</a:t>
                      </a:r>
                      <a:r>
                        <a:rPr lang="en-US" sz="2200" u="none" baseline="0" dirty="0" smtClean="0"/>
                        <a:t> Experts say that the coral reefs are disappearing at a rapid rate.</a:t>
                      </a:r>
                    </a:p>
                    <a:p>
                      <a:r>
                        <a:rPr lang="en-US" sz="2200" u="sng" baseline="0" dirty="0" smtClean="0"/>
                        <a:t>Elaboration</a:t>
                      </a:r>
                      <a:r>
                        <a:rPr lang="en-US" sz="2200" u="none" baseline="0" dirty="0" smtClean="0"/>
                        <a:t>: Therefore, many aquatic creatures like the clown fish will become greatly in danger of losing their natural habitat. </a:t>
                      </a:r>
                      <a:endParaRPr lang="en-US" sz="2200" u="sng" dirty="0">
                        <a:solidFill>
                          <a:schemeClr val="accent3"/>
                        </a:solidFill>
                      </a:endParaRPr>
                    </a:p>
                  </a:txBody>
                  <a:tcPr/>
                </a:tc>
              </a:tr>
            </a:tbl>
          </a:graphicData>
        </a:graphic>
      </p:graphicFrame>
    </p:spTree>
    <p:extLst>
      <p:ext uri="{BB962C8B-B14F-4D97-AF65-F5344CB8AC3E}">
        <p14:creationId xmlns:p14="http://schemas.microsoft.com/office/powerpoint/2010/main" val="55942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2" cy="970450"/>
          </a:xfrm>
        </p:spPr>
        <p:txBody>
          <a:bodyPr/>
          <a:lstStyle/>
          <a:p>
            <a:r>
              <a:rPr lang="en-US" b="1" dirty="0" smtClean="0"/>
              <a:t>Practice, Practice, Practice! YOUR TASK:</a:t>
            </a:r>
            <a:endParaRPr lang="en-US" b="1" dirty="0"/>
          </a:p>
        </p:txBody>
      </p:sp>
      <p:sp>
        <p:nvSpPr>
          <p:cNvPr id="3" name="Content Placeholder 2"/>
          <p:cNvSpPr>
            <a:spLocks noGrp="1"/>
          </p:cNvSpPr>
          <p:nvPr>
            <p:ph idx="1"/>
          </p:nvPr>
        </p:nvSpPr>
        <p:spPr>
          <a:xfrm>
            <a:off x="0" y="970450"/>
            <a:ext cx="12192000" cy="5887549"/>
          </a:xfrm>
        </p:spPr>
        <p:txBody>
          <a:bodyPr>
            <a:normAutofit fontScale="92500" lnSpcReduction="10000"/>
          </a:bodyPr>
          <a:lstStyle/>
          <a:p>
            <a:r>
              <a:rPr lang="en-US" sz="3200" dirty="0" smtClean="0"/>
              <a:t>Select TWO pieces of evidence below and practice your elaborative techniques. </a:t>
            </a:r>
            <a:r>
              <a:rPr lang="en-US" sz="3200" b="1" dirty="0" smtClean="0">
                <a:solidFill>
                  <a:schemeClr val="accent6"/>
                </a:solidFill>
              </a:rPr>
              <a:t>(You may change the wording, the signal phrase, or the transition into the evidence provided if needed.)</a:t>
            </a:r>
          </a:p>
          <a:p>
            <a:pPr marL="964350" lvl="1" indent="-514350">
              <a:buFont typeface="+mj-lt"/>
              <a:buAutoNum type="arabicPeriod"/>
            </a:pPr>
            <a:r>
              <a:rPr lang="en-US" sz="3000" dirty="0" smtClean="0"/>
              <a:t>According to Howard Gold, a survey conducted by the Brookings Institution revealed that the American dream was “harder to achieve.”</a:t>
            </a:r>
          </a:p>
          <a:p>
            <a:pPr marL="964350" lvl="1" indent="-514350">
              <a:buFont typeface="+mj-lt"/>
              <a:buAutoNum type="arabicPeriod"/>
            </a:pPr>
            <a:r>
              <a:rPr lang="en-US" sz="3000" dirty="0" smtClean="0"/>
              <a:t>“AAA estimated it would cost $11,039 a year to own one four-wheel-drive sport-utility vehicle” (Source 2).</a:t>
            </a:r>
          </a:p>
          <a:p>
            <a:pPr marL="964350" lvl="1" indent="-514350">
              <a:buFont typeface="+mj-lt"/>
              <a:buAutoNum type="arabicPeriod"/>
            </a:pPr>
            <a:r>
              <a:rPr lang="en-US" sz="3000" dirty="0" smtClean="0"/>
              <a:t>“Only 16 million U.S. households – around 1 in 8 – earned that much in 2013, according to the U.S. Census Bureau” (Source 2).</a:t>
            </a:r>
          </a:p>
          <a:p>
            <a:pPr marL="964350" lvl="1" indent="-514350">
              <a:buFont typeface="+mj-lt"/>
              <a:buAutoNum type="arabicPeriod"/>
            </a:pPr>
            <a:r>
              <a:rPr lang="en-US" sz="3000" dirty="0" smtClean="0"/>
              <a:t>A graphic in “Price Tag for the American Dream” reveals that the costly amount for all for the average “extras” like family vacations, entertainment, and restaurants totals $17,009.  </a:t>
            </a:r>
          </a:p>
          <a:p>
            <a:pPr marL="964350" lvl="1" indent="-514350">
              <a:buFont typeface="+mj-lt"/>
              <a:buAutoNum type="arabicPeriod"/>
            </a:pPr>
            <a:endParaRPr lang="en-US" sz="3000" dirty="0" smtClean="0"/>
          </a:p>
          <a:p>
            <a:pPr marL="964350" lvl="1" indent="-514350">
              <a:buFont typeface="+mj-lt"/>
              <a:buAutoNum type="arabicPeriod"/>
            </a:pPr>
            <a:endParaRPr lang="en-US" sz="3000" dirty="0"/>
          </a:p>
        </p:txBody>
      </p:sp>
    </p:spTree>
    <p:extLst>
      <p:ext uri="{BB962C8B-B14F-4D97-AF65-F5344CB8AC3E}">
        <p14:creationId xmlns:p14="http://schemas.microsoft.com/office/powerpoint/2010/main" val="3285998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PEEL It!</a:t>
            </a:r>
            <a:endParaRPr lang="en-US" dirty="0"/>
          </a:p>
        </p:txBody>
      </p:sp>
      <p:sp>
        <p:nvSpPr>
          <p:cNvPr id="3" name="Content Placeholder 2"/>
          <p:cNvSpPr>
            <a:spLocks noGrp="1"/>
          </p:cNvSpPr>
          <p:nvPr>
            <p:ph idx="1"/>
          </p:nvPr>
        </p:nvSpPr>
        <p:spPr>
          <a:xfrm>
            <a:off x="913795" y="1732450"/>
            <a:ext cx="10353762" cy="1855878"/>
          </a:xfrm>
        </p:spPr>
        <p:txBody>
          <a:bodyPr>
            <a:normAutofit fontScale="70000" lnSpcReduction="20000"/>
          </a:bodyPr>
          <a:lstStyle/>
          <a:p>
            <a:r>
              <a:rPr lang="en-US" sz="4000" b="1" dirty="0" smtClean="0"/>
              <a:t>P: point!  Your claim/controlling idea</a:t>
            </a:r>
          </a:p>
          <a:p>
            <a:r>
              <a:rPr lang="en-US" sz="4000" b="1" dirty="0" smtClean="0"/>
              <a:t>E: evidence!  What evidence BEST supports your point?</a:t>
            </a:r>
          </a:p>
          <a:p>
            <a:r>
              <a:rPr lang="en-US" sz="4000" b="1" dirty="0" smtClean="0"/>
              <a:t>EL: elaboration!  Explain WHY your evidence BEST supports your point.</a:t>
            </a:r>
            <a:endParaRPr lang="en-US" sz="4000" b="1" dirty="0"/>
          </a:p>
        </p:txBody>
      </p:sp>
      <p:graphicFrame>
        <p:nvGraphicFramePr>
          <p:cNvPr id="4" name="Table 3"/>
          <p:cNvGraphicFramePr>
            <a:graphicFrameLocks noGrp="1"/>
          </p:cNvGraphicFramePr>
          <p:nvPr>
            <p:extLst>
              <p:ext uri="{D42A27DB-BD31-4B8C-83A1-F6EECF244321}">
                <p14:modId xmlns:p14="http://schemas.microsoft.com/office/powerpoint/2010/main" val="492158257"/>
              </p:ext>
            </p:extLst>
          </p:nvPr>
        </p:nvGraphicFramePr>
        <p:xfrm>
          <a:off x="2073564" y="3740728"/>
          <a:ext cx="8127999" cy="2269348"/>
        </p:xfrm>
        <a:graphic>
          <a:graphicData uri="http://schemas.openxmlformats.org/drawingml/2006/table">
            <a:tbl>
              <a:tblPr firstRow="1" bandRow="1">
                <a:tableStyleId>{5C22544A-7EE6-4342-B048-85BDC9FD1C3A}</a:tableStyleId>
              </a:tblPr>
              <a:tblGrid>
                <a:gridCol w="2709333"/>
                <a:gridCol w="2709333"/>
                <a:gridCol w="2709333"/>
              </a:tblGrid>
              <a:tr h="789708">
                <a:tc>
                  <a:txBody>
                    <a:bodyPr/>
                    <a:lstStyle/>
                    <a:p>
                      <a:pPr algn="ctr"/>
                      <a:r>
                        <a:rPr lang="en-US" dirty="0" smtClean="0"/>
                        <a:t>POINT</a:t>
                      </a:r>
                    </a:p>
                    <a:p>
                      <a:pPr algn="ctr"/>
                      <a:r>
                        <a:rPr lang="en-US" dirty="0" smtClean="0"/>
                        <a:t>(claim/controlling idea)</a:t>
                      </a:r>
                      <a:endParaRPr lang="en-US" dirty="0"/>
                    </a:p>
                  </a:txBody>
                  <a:tcPr/>
                </a:tc>
                <a:tc>
                  <a:txBody>
                    <a:bodyPr/>
                    <a:lstStyle/>
                    <a:p>
                      <a:pPr algn="ctr"/>
                      <a:r>
                        <a:rPr lang="en-US" dirty="0" smtClean="0"/>
                        <a:t>EVIDENCE</a:t>
                      </a:r>
                    </a:p>
                    <a:p>
                      <a:pPr algn="ctr"/>
                      <a:r>
                        <a:rPr lang="en-US" dirty="0" smtClean="0"/>
                        <a:t>(including source)</a:t>
                      </a:r>
                      <a:endParaRPr lang="en-US" dirty="0"/>
                    </a:p>
                  </a:txBody>
                  <a:tcPr/>
                </a:tc>
                <a:tc>
                  <a:txBody>
                    <a:bodyPr/>
                    <a:lstStyle/>
                    <a:p>
                      <a:pPr algn="ctr"/>
                      <a:r>
                        <a:rPr lang="en-US" dirty="0" smtClean="0"/>
                        <a:t>ELABORATION</a:t>
                      </a:r>
                    </a:p>
                    <a:p>
                      <a:pPr algn="ctr"/>
                      <a:endParaRPr lang="en-US" dirty="0"/>
                    </a:p>
                  </a:txBody>
                  <a:tcPr/>
                </a:tc>
              </a:tr>
              <a:tr h="14796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88747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how to PEEL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5875485"/>
              </p:ext>
            </p:extLst>
          </p:nvPr>
        </p:nvGraphicFramePr>
        <p:xfrm>
          <a:off x="913795" y="1543540"/>
          <a:ext cx="10353156" cy="4219951"/>
        </p:xfrm>
        <a:graphic>
          <a:graphicData uri="http://schemas.openxmlformats.org/drawingml/2006/table">
            <a:tbl>
              <a:tblPr firstRow="1" bandRow="1">
                <a:tableStyleId>{5C22544A-7EE6-4342-B048-85BDC9FD1C3A}</a:tableStyleId>
              </a:tblPr>
              <a:tblGrid>
                <a:gridCol w="3451052"/>
                <a:gridCol w="3451052"/>
                <a:gridCol w="3451052"/>
              </a:tblGrid>
              <a:tr h="928111">
                <a:tc>
                  <a:txBody>
                    <a:bodyPr/>
                    <a:lstStyle/>
                    <a:p>
                      <a:pPr algn="ctr"/>
                      <a:r>
                        <a:rPr lang="en-US" dirty="0" smtClean="0"/>
                        <a:t>POINT</a:t>
                      </a:r>
                    </a:p>
                    <a:p>
                      <a:pPr algn="ctr"/>
                      <a:r>
                        <a:rPr lang="en-US" dirty="0" smtClean="0"/>
                        <a:t>(claim/controlling idea)</a:t>
                      </a:r>
                      <a:endParaRPr lang="en-US" dirty="0"/>
                    </a:p>
                  </a:txBody>
                  <a:tcPr/>
                </a:tc>
                <a:tc>
                  <a:txBody>
                    <a:bodyPr/>
                    <a:lstStyle/>
                    <a:p>
                      <a:pPr algn="ctr"/>
                      <a:r>
                        <a:rPr lang="en-US" dirty="0" smtClean="0"/>
                        <a:t>EVIDENCE</a:t>
                      </a:r>
                    </a:p>
                    <a:p>
                      <a:pPr algn="ctr"/>
                      <a:r>
                        <a:rPr lang="en-US" dirty="0" smtClean="0"/>
                        <a:t>(including source)</a:t>
                      </a:r>
                      <a:endParaRPr lang="en-US" dirty="0"/>
                    </a:p>
                  </a:txBody>
                  <a:tcPr/>
                </a:tc>
                <a:tc>
                  <a:txBody>
                    <a:bodyPr/>
                    <a:lstStyle/>
                    <a:p>
                      <a:pPr algn="ctr"/>
                      <a:r>
                        <a:rPr lang="en-US" dirty="0" smtClean="0"/>
                        <a:t>ELABORATION</a:t>
                      </a:r>
                    </a:p>
                    <a:p>
                      <a:pPr algn="ctr"/>
                      <a:endParaRPr lang="en-US" dirty="0"/>
                    </a:p>
                  </a:txBody>
                  <a:tcPr/>
                </a:tc>
              </a:tr>
              <a:tr h="2908634">
                <a:tc>
                  <a:txBody>
                    <a:bodyPr/>
                    <a:lstStyle/>
                    <a:p>
                      <a:r>
                        <a:rPr lang="en-US" b="1" dirty="0" smtClean="0"/>
                        <a:t>The</a:t>
                      </a:r>
                      <a:r>
                        <a:rPr lang="en-US" b="1" baseline="0" dirty="0" smtClean="0"/>
                        <a:t> American Dream is not achievable because the average income of most Americans does not support the needed costs of what makes the American Dream possible.</a:t>
                      </a:r>
                      <a:endParaRPr lang="en-US" b="1" dirty="0"/>
                    </a:p>
                  </a:txBody>
                  <a:tcPr/>
                </a:tc>
                <a:tc>
                  <a:txBody>
                    <a:bodyPr/>
                    <a:lstStyle/>
                    <a:p>
                      <a:pPr marL="342900" indent="-342900">
                        <a:buFont typeface="+mj-lt"/>
                        <a:buAutoNum type="arabicPeriod"/>
                      </a:pPr>
                      <a:r>
                        <a:rPr lang="en-US" b="1" dirty="0" smtClean="0"/>
                        <a:t>“Up to 15 million young Americans</a:t>
                      </a:r>
                      <a:r>
                        <a:rPr lang="en-US" b="1" baseline="0" dirty="0" smtClean="0"/>
                        <a:t> today are at risk.”                                (source 1, paragraph 5)</a:t>
                      </a:r>
                    </a:p>
                    <a:p>
                      <a:pPr marL="342900" indent="-342900">
                        <a:buFont typeface="+mj-lt"/>
                        <a:buAutoNum type="arabicPeriod"/>
                      </a:pPr>
                      <a:r>
                        <a:rPr lang="en-US" b="1" baseline="0" dirty="0" smtClean="0"/>
                        <a:t>“Total income needed to live the American Dream: $130, 357.” (source 2)</a:t>
                      </a:r>
                      <a:endParaRPr lang="en-US" b="1" dirty="0"/>
                    </a:p>
                  </a:txBody>
                  <a:tcPr/>
                </a:tc>
                <a:tc>
                  <a:txBody>
                    <a:bodyPr/>
                    <a:lstStyle/>
                    <a:p>
                      <a:pPr marL="342900" indent="-342900">
                        <a:buFont typeface="+mj-lt"/>
                        <a:buAutoNum type="arabicPeriod"/>
                      </a:pPr>
                      <a:r>
                        <a:rPr lang="en-US" sz="1400" b="1" dirty="0" smtClean="0"/>
                        <a:t>Children are the most at risk in America because many parents are unable to</a:t>
                      </a:r>
                      <a:r>
                        <a:rPr lang="en-US" sz="1400" b="1" baseline="0" dirty="0" smtClean="0"/>
                        <a:t> provide the basics to ensure kids are successful in life.  </a:t>
                      </a:r>
                    </a:p>
                    <a:p>
                      <a:pPr marL="342900" indent="-342900">
                        <a:buFont typeface="+mj-lt"/>
                        <a:buAutoNum type="arabicPeriod"/>
                      </a:pPr>
                      <a:r>
                        <a:rPr lang="en-US" sz="1400" b="1" baseline="0" dirty="0" smtClean="0"/>
                        <a:t>Therefore, children are the most vulnerable victims of the loss of the American Dream.</a:t>
                      </a:r>
                    </a:p>
                    <a:p>
                      <a:pPr marL="342900" indent="-342900">
                        <a:buFont typeface="+mj-lt"/>
                        <a:buAutoNum type="arabicPeriod"/>
                      </a:pPr>
                      <a:r>
                        <a:rPr lang="en-US" sz="1400" b="1" baseline="0" dirty="0" smtClean="0"/>
                        <a:t>For just the basic costs of living, the amount of money you need to make a year already exceeds the average income of most Americans.</a:t>
                      </a:r>
                    </a:p>
                    <a:p>
                      <a:pPr marL="342900" indent="-342900">
                        <a:buFont typeface="+mj-lt"/>
                        <a:buAutoNum type="arabicPeriod"/>
                      </a:pPr>
                      <a:r>
                        <a:rPr lang="en-US" sz="1400" b="1" baseline="0" dirty="0" smtClean="0"/>
                        <a:t>The total cost of the American Dream can change depending on where you live.</a:t>
                      </a:r>
                    </a:p>
                    <a:p>
                      <a:pPr marL="342900" indent="-342900">
                        <a:buFont typeface="+mj-lt"/>
                        <a:buAutoNum type="arabicPeriod"/>
                      </a:pPr>
                      <a:endParaRPr lang="en-US" sz="1400" dirty="0"/>
                    </a:p>
                  </a:txBody>
                  <a:tcPr/>
                </a:tc>
              </a:tr>
            </a:tbl>
          </a:graphicData>
        </a:graphic>
      </p:graphicFrame>
      <p:sp>
        <p:nvSpPr>
          <p:cNvPr id="5" name="TextBox 4"/>
          <p:cNvSpPr txBox="1"/>
          <p:nvPr/>
        </p:nvSpPr>
        <p:spPr>
          <a:xfrm>
            <a:off x="913795" y="5763491"/>
            <a:ext cx="10474641" cy="923330"/>
          </a:xfrm>
          <a:prstGeom prst="rect">
            <a:avLst/>
          </a:prstGeom>
          <a:noFill/>
        </p:spPr>
        <p:txBody>
          <a:bodyPr wrap="square" rtlCol="0">
            <a:spAutoFit/>
          </a:bodyPr>
          <a:lstStyle/>
          <a:p>
            <a:r>
              <a:rPr lang="en-US" b="1" dirty="0">
                <a:solidFill>
                  <a:srgbClr val="FFFF00"/>
                </a:solidFill>
              </a:rPr>
              <a:t>This is an argumentative prompt: Take a position on whether or not you believe that the American Dream is achievable by all Americans based on the evidence provided by the texts we read in class.</a:t>
            </a:r>
          </a:p>
          <a:p>
            <a:endParaRPr lang="en-US" dirty="0"/>
          </a:p>
        </p:txBody>
      </p:sp>
    </p:spTree>
    <p:extLst>
      <p:ext uri="{BB962C8B-B14F-4D97-AF65-F5344CB8AC3E}">
        <p14:creationId xmlns:p14="http://schemas.microsoft.com/office/powerpoint/2010/main" val="78798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2" cy="970450"/>
          </a:xfrm>
        </p:spPr>
        <p:txBody>
          <a:bodyPr/>
          <a:lstStyle/>
          <a:p>
            <a:r>
              <a:rPr lang="en-US" b="1" dirty="0" smtClean="0"/>
              <a:t>Now, to the Body Paragraph…</a:t>
            </a:r>
            <a:endParaRPr lang="en-US" b="1" dirty="0"/>
          </a:p>
        </p:txBody>
      </p:sp>
      <p:sp>
        <p:nvSpPr>
          <p:cNvPr id="3" name="Content Placeholder 2"/>
          <p:cNvSpPr>
            <a:spLocks noGrp="1"/>
          </p:cNvSpPr>
          <p:nvPr>
            <p:ph idx="1"/>
          </p:nvPr>
        </p:nvSpPr>
        <p:spPr>
          <a:xfrm>
            <a:off x="123986" y="970450"/>
            <a:ext cx="11949194" cy="5755813"/>
          </a:xfrm>
        </p:spPr>
        <p:txBody>
          <a:bodyPr>
            <a:normAutofit fontScale="92500"/>
          </a:bodyPr>
          <a:lstStyle/>
          <a:p>
            <a:r>
              <a:rPr lang="en-US" sz="3500" b="1" u="sng" dirty="0" smtClean="0"/>
              <a:t>Writing Essentials</a:t>
            </a:r>
            <a:r>
              <a:rPr lang="en-US" sz="3500" b="1" dirty="0" smtClean="0"/>
              <a:t>:</a:t>
            </a:r>
          </a:p>
          <a:p>
            <a:pPr lvl="1"/>
            <a:r>
              <a:rPr lang="en-US" sz="2600" dirty="0" smtClean="0"/>
              <a:t>Transitional Devices</a:t>
            </a:r>
          </a:p>
          <a:p>
            <a:pPr lvl="2"/>
            <a:r>
              <a:rPr lang="en-US" sz="2400" b="1" dirty="0" smtClean="0">
                <a:solidFill>
                  <a:schemeClr val="accent6"/>
                </a:solidFill>
              </a:rPr>
              <a:t>WAITED words</a:t>
            </a:r>
          </a:p>
          <a:p>
            <a:pPr lvl="2"/>
            <a:r>
              <a:rPr lang="en-US" sz="2400" b="1" dirty="0" smtClean="0">
                <a:solidFill>
                  <a:schemeClr val="accent6"/>
                </a:solidFill>
              </a:rPr>
              <a:t>AAAWWUBBIS words</a:t>
            </a:r>
          </a:p>
          <a:p>
            <a:pPr lvl="1"/>
            <a:r>
              <a:rPr lang="en-US" sz="2600" dirty="0" smtClean="0"/>
              <a:t>Address the </a:t>
            </a:r>
            <a:r>
              <a:rPr lang="en-US" sz="2600" b="1" dirty="0" smtClean="0"/>
              <a:t>COUNTER CLAIM </a:t>
            </a:r>
            <a:r>
              <a:rPr lang="en-US" sz="2600" dirty="0" smtClean="0"/>
              <a:t>(as a transition, and sporadically throughout…)</a:t>
            </a:r>
          </a:p>
          <a:p>
            <a:pPr lvl="1"/>
            <a:r>
              <a:rPr lang="en-US" sz="2600" dirty="0" smtClean="0"/>
              <a:t>Text-Based Evidence</a:t>
            </a:r>
          </a:p>
          <a:p>
            <a:pPr lvl="1"/>
            <a:r>
              <a:rPr lang="en-US" sz="2600" dirty="0" smtClean="0"/>
              <a:t>Proper Citation / Text Reference / Parenthetical Citation </a:t>
            </a:r>
          </a:p>
          <a:p>
            <a:pPr marL="810000" lvl="2" indent="0">
              <a:buNone/>
            </a:pPr>
            <a:r>
              <a:rPr lang="en-US" sz="2400" dirty="0" smtClean="0"/>
              <a:t>(source #, author’s name, title, etc.)</a:t>
            </a:r>
          </a:p>
          <a:p>
            <a:pPr lvl="1"/>
            <a:r>
              <a:rPr lang="en-US" sz="2600" dirty="0" smtClean="0"/>
              <a:t>Elaboration</a:t>
            </a:r>
          </a:p>
          <a:p>
            <a:pPr lvl="1"/>
            <a:r>
              <a:rPr lang="en-US" sz="2600" dirty="0" smtClean="0"/>
              <a:t>Appropriate Style, Objective Tone, and Vocabulary</a:t>
            </a:r>
          </a:p>
          <a:p>
            <a:pPr lvl="1"/>
            <a:r>
              <a:rPr lang="en-US" sz="2600" dirty="0" smtClean="0"/>
              <a:t>Varied Sentence Structures (simple, complex / short, long)</a:t>
            </a:r>
            <a:endParaRPr lang="en-US" sz="2600" dirty="0"/>
          </a:p>
        </p:txBody>
      </p:sp>
    </p:spTree>
    <p:extLst>
      <p:ext uri="{BB962C8B-B14F-4D97-AF65-F5344CB8AC3E}">
        <p14:creationId xmlns:p14="http://schemas.microsoft.com/office/powerpoint/2010/main" val="1742353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6FC873982B7F43A6D2944F96A9EF04" ma:contentTypeVersion="1" ma:contentTypeDescription="Create a new document." ma:contentTypeScope="" ma:versionID="86aa3274ad8caf933b80014f7ca11dda">
  <xsd:schema xmlns:xsd="http://www.w3.org/2001/XMLSchema" xmlns:xs="http://www.w3.org/2001/XMLSchema" xmlns:p="http://schemas.microsoft.com/office/2006/metadata/properties" xmlns:ns3="3d7aa8ce-0555-4e99-9670-9cf09ed53967" targetNamespace="http://schemas.microsoft.com/office/2006/metadata/properties" ma:root="true" ma:fieldsID="41a91df30c70e6bed21cb93fd327e8fd" ns3:_="">
    <xsd:import namespace="3d7aa8ce-0555-4e99-9670-9cf09ed53967"/>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7aa8ce-0555-4e99-9670-9cf09ed539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d7aa8ce-0555-4e99-9670-9cf09ed53967">
      <UserInfo>
        <DisplayName>Weingart, Brittany</DisplayName>
        <AccountId>12</AccountId>
        <AccountType/>
      </UserInfo>
    </SharedWithUsers>
  </documentManagement>
</p:properties>
</file>

<file path=customXml/itemProps1.xml><?xml version="1.0" encoding="utf-8"?>
<ds:datastoreItem xmlns:ds="http://schemas.openxmlformats.org/officeDocument/2006/customXml" ds:itemID="{E2ECDF76-4551-4B87-A0B2-B8CA78A772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7aa8ce-0555-4e99-9670-9cf09ed539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5C196F-D442-4B2B-B9CD-BB94981122E9}">
  <ds:schemaRefs>
    <ds:schemaRef ds:uri="http://schemas.microsoft.com/sharepoint/v3/contenttype/forms"/>
  </ds:schemaRefs>
</ds:datastoreItem>
</file>

<file path=customXml/itemProps3.xml><?xml version="1.0" encoding="utf-8"?>
<ds:datastoreItem xmlns:ds="http://schemas.openxmlformats.org/officeDocument/2006/customXml" ds:itemID="{F68C41A5-BD56-448F-8628-23575EFA90F1}">
  <ds:schemaRefs>
    <ds:schemaRef ds:uri="http://purl.org/dc/terms/"/>
    <ds:schemaRef ds:uri="3d7aa8ce-0555-4e99-9670-9cf09ed53967"/>
    <ds:schemaRef ds:uri="http://www.w3.org/XML/1998/namespace"/>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Slate</Template>
  <TotalTime>1097</TotalTime>
  <Words>1080</Words>
  <Application>Microsoft Office PowerPoint</Application>
  <PresentationFormat>Widescreen</PresentationFormat>
  <Paragraphs>93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Calisto MT</vt:lpstr>
      <vt:lpstr>Trebuchet MS</vt:lpstr>
      <vt:lpstr>Wingdings 2</vt:lpstr>
      <vt:lpstr>Slate</vt:lpstr>
      <vt:lpstr>Evidence and Elaboration</vt:lpstr>
      <vt:lpstr>So, let’s talk about the WRITING FSA</vt:lpstr>
      <vt:lpstr>NO Personal Pronouns!</vt:lpstr>
      <vt:lpstr>Types of Evidence-Based Elaboration</vt:lpstr>
      <vt:lpstr>Types of Evidence-Based Elaboration</vt:lpstr>
      <vt:lpstr>Practice, Practice, Practice! YOUR TASK:</vt:lpstr>
      <vt:lpstr>PEEL It!</vt:lpstr>
      <vt:lpstr>Example of how to PEEL</vt:lpstr>
      <vt:lpstr>Now, to the Body Paragraph…</vt:lpstr>
      <vt:lpstr>Practice, Practice, Practice! YOUR TASK:</vt:lpstr>
    </vt:vector>
  </TitlesOfParts>
  <Company>SCPS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and Elaboration</dc:title>
  <dc:creator>Kyle Frankenstein</dc:creator>
  <cp:lastModifiedBy>Brittany Weingart</cp:lastModifiedBy>
  <cp:revision>32</cp:revision>
  <cp:lastPrinted>2015-01-26T19:58:28Z</cp:lastPrinted>
  <dcterms:created xsi:type="dcterms:W3CDTF">2015-01-21T18:48:55Z</dcterms:created>
  <dcterms:modified xsi:type="dcterms:W3CDTF">2015-01-27T18:53:06Z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0x010100266FC873982B7F43A6D2944F96A9EF04</vt:lpwstr>
  </property>
</Properties>
</file>